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68" r:id="rId2"/>
    <p:sldId id="289" r:id="rId3"/>
    <p:sldId id="258" r:id="rId4"/>
    <p:sldId id="283" r:id="rId5"/>
    <p:sldId id="282" r:id="rId6"/>
    <p:sldId id="286" r:id="rId7"/>
    <p:sldId id="287" r:id="rId8"/>
    <p:sldId id="285" r:id="rId9"/>
    <p:sldId id="276" r:id="rId10"/>
    <p:sldId id="279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BDF"/>
    <a:srgbClr val="CC0000"/>
    <a:srgbClr val="0000FF"/>
    <a:srgbClr val="F16BDE"/>
    <a:srgbClr val="FFFF00"/>
    <a:srgbClr val="61F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65" d="100"/>
          <a:sy n="65" d="100"/>
        </p:scale>
        <p:origin x="17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C935D-FEF1-4555-A42E-9EB8BBF49556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BF339-9206-44A4-B30D-99E4674C2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7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F339-9206-44A4-B30D-99E4674C23C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D38CF-790C-4E15-AA0D-64E538B3273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02DB-D1F0-4C3F-BB79-3AF5DF0E0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67" y="-134851"/>
            <a:ext cx="9150533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791526" y="3195435"/>
            <a:ext cx="4587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«Волшебные превращения молока»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5857892"/>
            <a:ext cx="3353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Тулеубаев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А.Б.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 1 «Ж» класса школы №39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Ермаганбетова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Р.Г.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83" y="-142415"/>
            <a:ext cx="9154083" cy="7000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350" y="-134851"/>
            <a:ext cx="9157349" cy="10061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МАДОУ «Теремок»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011856"/>
            <a:ext cx="6203032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Разработчик: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Бойкова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Яна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7" y="0"/>
            <a:ext cx="9175993" cy="6881995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проект\ramka-2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645001" y="1029872"/>
            <a:ext cx="3732706" cy="498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1e5f5d4b1dd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2237508" cy="20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i030.radikal.ru/0807/17/7755363f65aft.jpg"/>
          <p:cNvPicPr>
            <a:picLocks noChangeAspect="1" noChangeArrowheads="1"/>
          </p:cNvPicPr>
          <p:nvPr/>
        </p:nvPicPr>
        <p:blipFill>
          <a:blip r:embed="rId5"/>
          <a:srcRect b="3585"/>
          <a:stretch>
            <a:fillRect/>
          </a:stretch>
        </p:blipFill>
        <p:spPr bwMode="auto">
          <a:xfrm rot="21099748">
            <a:off x="2498004" y="2448724"/>
            <a:ext cx="4026702" cy="215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 rot="21069036">
            <a:off x="3036083" y="2867516"/>
            <a:ext cx="307183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28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age.freepik.com/free-vector/vector_77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30" y="4895786"/>
            <a:ext cx="2815159" cy="178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2237508" cy="20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7072362" cy="435771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Дубровин И., «Все об обычном твороге»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Бойко Е., «Лучшие рецепты блюд  из творога»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Медицинская энциклопедия «Что такое молоко?»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51620" y="764704"/>
            <a:ext cx="68407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Свежее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молоко содержит в себе большое количество полезных для человека веществ. Первой пищей, которую человек получает с момента своего рождения, является материнское молоко.  Именно от молока мы растём и набираемся сил.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Молоко и молочные продукты богаты кальцием, который нужен нашему организму. Коровье молоко содержит более 20 витаминов и много микроэлементов! А без них человек просто не может жить. Из питательных веществ, которые есть в молоке, строятся кожа, мускулы, кости, зубы.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Если молоко смешивать с другими продуктами или менять температуру хранения молока, то получаются другие молочные продукты. И мы решили с мамой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поэкспериментировать….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                                     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863" y="0"/>
            <a:ext cx="1286367" cy="128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User\Рабочий стол\проект\06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66" y="71414"/>
            <a:ext cx="2000264" cy="2000264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01" y="18364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418294" y="352154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Актуальность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94967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1071546"/>
            <a:ext cx="489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магазине продают разные молочные продукты: кефир, сливки, творог, сметану, йогурт, простоквашу, сыр, сливочное масло. А как же из молока получается столько разных продуктов?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подумала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я. Можно ли сделать их дома?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Гипотеза </a:t>
            </a:r>
            <a:r>
              <a:rPr lang="ru-RU" b="1" dirty="0">
                <a:solidFill>
                  <a:srgbClr val="C00000"/>
                </a:solidFill>
              </a:rPr>
              <a:t>исследования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возможно ли в домашних условиях приготовить кисломолочные продукты, такие как кефир и творог?</a:t>
            </a:r>
          </a:p>
          <a:p>
            <a:r>
              <a:rPr lang="ru-RU" b="1" dirty="0">
                <a:solidFill>
                  <a:srgbClr val="C00000"/>
                </a:solidFill>
              </a:rPr>
              <a:t>Цель  исследования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 опытным путём получить из молока кефир, а затем из кефира получить творог.</a:t>
            </a:r>
          </a:p>
          <a:p>
            <a:r>
              <a:rPr lang="ru-RU" b="1" dirty="0">
                <a:solidFill>
                  <a:srgbClr val="C00000"/>
                </a:solidFill>
              </a:rPr>
              <a:t>Задача </a:t>
            </a:r>
            <a:r>
              <a:rPr lang="ru-RU" b="1" dirty="0" smtClean="0">
                <a:solidFill>
                  <a:srgbClr val="C00000"/>
                </a:solidFill>
              </a:rPr>
              <a:t>исследования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провести опыты с козьим и пастеризованным молоком.</a:t>
            </a:r>
          </a:p>
          <a:p>
            <a:r>
              <a:rPr lang="ru-RU" b="1" dirty="0">
                <a:solidFill>
                  <a:srgbClr val="C00000"/>
                </a:solidFill>
              </a:rPr>
              <a:t>Объект исследования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молоко.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Предмет исследования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– свойства молока.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0632"/>
            <a:ext cx="9144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214382" y="908720"/>
            <a:ext cx="79296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08720"/>
            <a:ext cx="659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27" y="4021644"/>
            <a:ext cx="1842107" cy="245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моём опыте 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использовала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два вида молока – козье молоко и молоко в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тетропакете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купленное в магазине, срок годности которого 1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Молоко пастеризованное – это молоко, обрабатываемое при температуре 60-70°С в течение приблизительно 10 минут.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Кисломолочные напитки имеют много общего. Все они получаются благодаря сквашиванию молока молочнокислыми микроорганизмами, которые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сбраживают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молочный сахар, образуя молочную кислоту, являющуюся причиной свертывания молока, появления молочного сгустка. Молочная кислота оказывает благоприятное воздействие на процессы пищеварения и улучшает деятельность кишечника.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81" y="5249716"/>
            <a:ext cx="1286367" cy="1286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7" r="58089" b="5113"/>
          <a:stretch/>
        </p:blipFill>
        <p:spPr>
          <a:xfrm>
            <a:off x="6220753" y="489546"/>
            <a:ext cx="1970139" cy="4499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71538" y="2285992"/>
            <a:ext cx="714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759038"/>
            <a:ext cx="50104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CC0000"/>
                </a:solidFill>
              </a:rPr>
              <a:t>Первый этап - сквашивание молока   </a:t>
            </a:r>
            <a:r>
              <a:rPr lang="ru-RU" sz="1700" b="1" dirty="0" smtClean="0">
                <a:solidFill>
                  <a:srgbClr val="CC0000"/>
                </a:solidFill>
              </a:rPr>
              <a:t>  </a:t>
            </a:r>
            <a:endParaRPr lang="ru-RU" sz="1700" b="1" dirty="0">
              <a:solidFill>
                <a:srgbClr val="CC0000"/>
              </a:solidFill>
            </a:endParaRPr>
          </a:p>
          <a:p>
            <a:endParaRPr lang="ru-RU" sz="1700" b="1" dirty="0">
              <a:solidFill>
                <a:srgbClr val="CC0000"/>
              </a:solidFill>
            </a:endParaRPr>
          </a:p>
          <a:p>
            <a:r>
              <a:rPr lang="ru-RU" sz="1700" b="1" dirty="0">
                <a:solidFill>
                  <a:srgbClr val="CC0000"/>
                </a:solidFill>
              </a:rPr>
              <a:t>Кефир — кисломолочный напиток, приготовленный из цельного или обезжиренного коровьего молока, в которое добавляют кефирные грибки, состоящие в основном из молочнокислых бактерий и дрожжей.</a:t>
            </a:r>
          </a:p>
          <a:p>
            <a:r>
              <a:rPr lang="ru-RU" sz="1700" b="1" dirty="0">
                <a:solidFill>
                  <a:srgbClr val="CC0000"/>
                </a:solidFill>
              </a:rPr>
              <a:t> В стеклянный стакан с цифрой 1 я </a:t>
            </a:r>
            <a:r>
              <a:rPr lang="ru-RU" sz="1700" b="1" dirty="0" smtClean="0">
                <a:solidFill>
                  <a:srgbClr val="CC0000"/>
                </a:solidFill>
              </a:rPr>
              <a:t>налила </a:t>
            </a:r>
            <a:r>
              <a:rPr lang="ru-RU" sz="1700" b="1" dirty="0">
                <a:solidFill>
                  <a:srgbClr val="CC0000"/>
                </a:solidFill>
              </a:rPr>
              <a:t>козье молоко, а в стакан с цифрой 2 </a:t>
            </a:r>
            <a:r>
              <a:rPr lang="ru-RU" sz="1700" b="1" dirty="0" smtClean="0">
                <a:solidFill>
                  <a:srgbClr val="CC0000"/>
                </a:solidFill>
              </a:rPr>
              <a:t>налила </a:t>
            </a:r>
            <a:r>
              <a:rPr lang="ru-RU" sz="1700" b="1" dirty="0">
                <a:solidFill>
                  <a:srgbClr val="CC0000"/>
                </a:solidFill>
              </a:rPr>
              <a:t>молоко из </a:t>
            </a:r>
            <a:r>
              <a:rPr lang="ru-RU" sz="1700" b="1" dirty="0" err="1">
                <a:solidFill>
                  <a:srgbClr val="CC0000"/>
                </a:solidFill>
              </a:rPr>
              <a:t>тетропакета</a:t>
            </a:r>
            <a:r>
              <a:rPr lang="ru-RU" sz="1700" b="1" dirty="0">
                <a:solidFill>
                  <a:srgbClr val="CC0000"/>
                </a:solidFill>
              </a:rPr>
              <a:t>, купленное в </a:t>
            </a:r>
            <a:r>
              <a:rPr lang="ru-RU" sz="1700" b="1" dirty="0" smtClean="0">
                <a:solidFill>
                  <a:srgbClr val="CC0000"/>
                </a:solidFill>
              </a:rPr>
              <a:t>магазине. </a:t>
            </a:r>
            <a:r>
              <a:rPr lang="ru-RU" sz="1700" b="1" dirty="0">
                <a:solidFill>
                  <a:srgbClr val="CC0000"/>
                </a:solidFill>
              </a:rPr>
              <a:t>Стаканы </a:t>
            </a:r>
            <a:r>
              <a:rPr lang="ru-RU" sz="1700" b="1" dirty="0" smtClean="0">
                <a:solidFill>
                  <a:srgbClr val="CC0000"/>
                </a:solidFill>
              </a:rPr>
              <a:t>оставила </a:t>
            </a:r>
            <a:r>
              <a:rPr lang="ru-RU" sz="1700" b="1" dirty="0">
                <a:solidFill>
                  <a:srgbClr val="CC0000"/>
                </a:solidFill>
              </a:rPr>
              <a:t>при комнатной температуре на сутки. Через 24 часа я </a:t>
            </a:r>
            <a:r>
              <a:rPr lang="ru-RU" sz="1700" b="1" dirty="0" smtClean="0">
                <a:solidFill>
                  <a:srgbClr val="CC0000"/>
                </a:solidFill>
              </a:rPr>
              <a:t>заметила, </a:t>
            </a:r>
            <a:r>
              <a:rPr lang="ru-RU" sz="1700" b="1" dirty="0">
                <a:solidFill>
                  <a:srgbClr val="CC0000"/>
                </a:solidFill>
              </a:rPr>
              <a:t>что в стеклянном стакане с цифрой 1 молоко скисло.  Молочный сгусток поднялся наверх, а внизу осталась сыворотка. В стеклянном стакане с цифрой 2 молоко осталось </a:t>
            </a:r>
            <a:r>
              <a:rPr lang="ru-RU" sz="1700" b="1" dirty="0" smtClean="0">
                <a:solidFill>
                  <a:srgbClr val="CC0000"/>
                </a:solidFill>
              </a:rPr>
              <a:t>прежним. </a:t>
            </a:r>
            <a:r>
              <a:rPr lang="ru-RU" sz="1700" b="1" dirty="0">
                <a:solidFill>
                  <a:srgbClr val="CC0000"/>
                </a:solidFill>
              </a:rPr>
              <a:t>Итак, кефир был готов, мне осталось только перемешать массу в стаканах до однородной </a:t>
            </a:r>
            <a:r>
              <a:rPr lang="ru-RU" sz="1700" b="1" dirty="0" smtClean="0">
                <a:solidFill>
                  <a:srgbClr val="CC0000"/>
                </a:solidFill>
              </a:rPr>
              <a:t>консистенции.</a:t>
            </a:r>
            <a:endParaRPr lang="ru-RU" sz="1700" b="1" dirty="0">
              <a:solidFill>
                <a:srgbClr val="CC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68" y="843555"/>
            <a:ext cx="2463738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6" y="4280558"/>
            <a:ext cx="1254011" cy="167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171" y="5309389"/>
            <a:ext cx="1286367" cy="128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68" y="4251766"/>
            <a:ext cx="1275606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3888" y="620688"/>
            <a:ext cx="4572000" cy="58631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</a:rPr>
              <a:t>Второй этап – термическая обработка кисломолочного продукта</a:t>
            </a:r>
          </a:p>
          <a:p>
            <a:pPr algn="r"/>
            <a:endParaRPr lang="ru-RU" sz="17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</a:rPr>
              <a:t>Творог — кисломолочный продукт, приготовленный сквашиванием молока молочнокислыми бактериями и удалением сыворотки. В зависимости от исходного сырья различают жирный (18% жира), диетический (9% жира), обезжиренный (0,5% жира) творог. На 1 кг жирного творога расходуется 6-7 кг молока жирностью 3-3,5%. Творог — полноценный по биологическому составу продукт, хорошо усваивается.</a:t>
            </a:r>
          </a:p>
          <a:p>
            <a:pPr algn="r"/>
            <a:endParaRPr lang="ru-RU" sz="17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</a:rPr>
              <a:t>Творог полезен всем. Он включается в рацион с первого года жизни и на протяжении всей жизни человек не может обойтись без этого замечательного блюда. В твороге содержится все необходимое организму: белок, незаменимые аминокислоты, витамины, молочный жир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560" y="918497"/>
            <a:ext cx="1286367" cy="1286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04864"/>
            <a:ext cx="3024336" cy="264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76470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D2BDF"/>
                </a:solidFill>
              </a:rPr>
              <a:t>Чтобы получить творог, мне нужно нагреть кефир на плите. Я </a:t>
            </a:r>
            <a:r>
              <a:rPr lang="ru-RU" b="1" dirty="0" smtClean="0">
                <a:solidFill>
                  <a:srgbClr val="ED2BDF"/>
                </a:solidFill>
              </a:rPr>
              <a:t>вылила </a:t>
            </a:r>
            <a:r>
              <a:rPr lang="ru-RU" b="1" dirty="0">
                <a:solidFill>
                  <a:srgbClr val="ED2BDF"/>
                </a:solidFill>
              </a:rPr>
              <a:t>кефир из стакана в кастрюлю. И </a:t>
            </a:r>
            <a:r>
              <a:rPr lang="ru-RU" b="1" dirty="0" smtClean="0">
                <a:solidFill>
                  <a:srgbClr val="ED2BDF"/>
                </a:solidFill>
              </a:rPr>
              <a:t>довела </a:t>
            </a:r>
            <a:r>
              <a:rPr lang="ru-RU" b="1" dirty="0">
                <a:solidFill>
                  <a:srgbClr val="ED2BDF"/>
                </a:solidFill>
              </a:rPr>
              <a:t>до </a:t>
            </a:r>
            <a:r>
              <a:rPr lang="ru-RU" b="1" dirty="0" smtClean="0">
                <a:solidFill>
                  <a:srgbClr val="ED2BDF"/>
                </a:solidFill>
              </a:rPr>
              <a:t>кипения. </a:t>
            </a:r>
            <a:r>
              <a:rPr lang="ru-RU" b="1" dirty="0">
                <a:solidFill>
                  <a:srgbClr val="ED2BDF"/>
                </a:solidFill>
              </a:rPr>
              <a:t>Когда кефир закипел, образовались хлопья и отделилась сыворотка. Чтобы отделить хлопья от сыворотки я </a:t>
            </a:r>
            <a:r>
              <a:rPr lang="ru-RU" b="1" dirty="0" smtClean="0">
                <a:solidFill>
                  <a:srgbClr val="ED2BDF"/>
                </a:solidFill>
              </a:rPr>
              <a:t>перелила </a:t>
            </a:r>
            <a:r>
              <a:rPr lang="ru-RU" b="1" dirty="0">
                <a:solidFill>
                  <a:srgbClr val="ED2BDF"/>
                </a:solidFill>
              </a:rPr>
              <a:t>всё в сито и </a:t>
            </a:r>
            <a:r>
              <a:rPr lang="ru-RU" b="1" dirty="0" smtClean="0">
                <a:solidFill>
                  <a:srgbClr val="ED2BDF"/>
                </a:solidFill>
              </a:rPr>
              <a:t>оставила </a:t>
            </a:r>
            <a:r>
              <a:rPr lang="ru-RU" b="1" dirty="0">
                <a:solidFill>
                  <a:srgbClr val="ED2BDF"/>
                </a:solidFill>
              </a:rPr>
              <a:t>в кастрюлю </a:t>
            </a:r>
            <a:r>
              <a:rPr lang="ru-RU" b="1" dirty="0" smtClean="0">
                <a:solidFill>
                  <a:srgbClr val="ED2BDF"/>
                </a:solidFill>
              </a:rPr>
              <a:t>стекать. </a:t>
            </a:r>
            <a:r>
              <a:rPr lang="ru-RU" b="1" dirty="0">
                <a:solidFill>
                  <a:srgbClr val="ED2BDF"/>
                </a:solidFill>
              </a:rPr>
              <a:t>Готовый творог </a:t>
            </a:r>
            <a:r>
              <a:rPr lang="ru-RU" b="1" dirty="0" smtClean="0">
                <a:solidFill>
                  <a:srgbClr val="ED2BDF"/>
                </a:solidFill>
              </a:rPr>
              <a:t>переложила </a:t>
            </a:r>
            <a:r>
              <a:rPr lang="ru-RU" b="1" dirty="0">
                <a:solidFill>
                  <a:srgbClr val="ED2BDF"/>
                </a:solidFill>
              </a:rPr>
              <a:t>в тарелку и </a:t>
            </a:r>
            <a:r>
              <a:rPr lang="ru-RU" b="1" dirty="0" smtClean="0">
                <a:solidFill>
                  <a:srgbClr val="ED2BDF"/>
                </a:solidFill>
              </a:rPr>
              <a:t>порадовалась результату.</a:t>
            </a:r>
            <a:endParaRPr lang="ru-RU" b="1" dirty="0">
              <a:solidFill>
                <a:srgbClr val="ED2BD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93999"/>
            <a:ext cx="1286367" cy="1286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9" y="2274365"/>
            <a:ext cx="1497645" cy="199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40" y="2647528"/>
            <a:ext cx="1497644" cy="199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38" y="3429000"/>
            <a:ext cx="1497644" cy="199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58" y="4017539"/>
            <a:ext cx="1470641" cy="196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23" y="3075729"/>
            <a:ext cx="1762598" cy="235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КиселёваИА\Рабочий стол\Копия 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785794"/>
            <a:ext cx="69294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Польза творога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Творог необходим для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восстановления и роста всех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тканей человеческого организма,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особенности костной.  Он  укрепляет ногти, волосы, зубы, сердечную мышцу, полезен для оптимальной работы нервной системы. Также творог содержит триптофан и аминокислоты метионин, которые участвуют в процессе кровообразования, а в диетическое питание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продукт включается при заболеваниях сердца, печени, желудочно-кишечного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тракта, желчного пузыря и прочее.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проект\ochen-vkusn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0485" y="500042"/>
            <a:ext cx="2883515" cy="1888080"/>
          </a:xfrm>
          <a:prstGeom prst="rect">
            <a:avLst/>
          </a:prstGeom>
          <a:noFill/>
        </p:spPr>
      </p:pic>
      <p:pic>
        <p:nvPicPr>
          <p:cNvPr id="6" name="Picture 2" descr="http://im0-tub-kz.yandex.net/i?id=4a1565d79608392092c87363509b2be7-26-144&amp;n=21"/>
          <p:cNvPicPr>
            <a:picLocks noChangeAspect="1" noChangeArrowheads="1"/>
          </p:cNvPicPr>
          <p:nvPr/>
        </p:nvPicPr>
        <p:blipFill>
          <a:blip r:embed="rId4"/>
          <a:srcRect l="7692" b="-5001"/>
          <a:stretch>
            <a:fillRect/>
          </a:stretch>
        </p:blipFill>
        <p:spPr bwMode="auto">
          <a:xfrm flipH="1">
            <a:off x="0" y="5357829"/>
            <a:ext cx="1714480" cy="150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00364" y="1643050"/>
            <a:ext cx="535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0364" y="1052736"/>
            <a:ext cx="5357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ЗАКЛЮЧЕНИЕ  </a:t>
            </a:r>
            <a:r>
              <a:rPr lang="ru-RU" dirty="0"/>
              <a:t>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•Молочные </a:t>
            </a:r>
            <a:r>
              <a:rPr lang="ru-RU" dirty="0">
                <a:solidFill>
                  <a:srgbClr val="C00000"/>
                </a:solidFill>
              </a:rPr>
              <a:t>продукты – обязательный элемент здорового питания. Здоровое питание дает возможность продлить жизнь. С каждым годом актуальность экологически чистых продуктов становится выше. Люди предпочитают питаться качественной и полезной пищей.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•Существует </a:t>
            </a:r>
            <a:r>
              <a:rPr lang="ru-RU" dirty="0">
                <a:solidFill>
                  <a:srgbClr val="C00000"/>
                </a:solidFill>
              </a:rPr>
              <a:t>большое количество рецептов блюд из молока.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•Мои </a:t>
            </a:r>
            <a:r>
              <a:rPr lang="ru-RU" dirty="0">
                <a:solidFill>
                  <a:srgbClr val="C00000"/>
                </a:solidFill>
              </a:rPr>
              <a:t>опыты доказывают, что вполне возможно получить вкусные и полезные продукты питания без использования вредных </a:t>
            </a: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добавок</a:t>
            </a:r>
            <a:r>
              <a:rPr lang="ru-RU" dirty="0">
                <a:solidFill>
                  <a:srgbClr val="C00000"/>
                </a:solidFill>
              </a:rPr>
              <a:t>, учитывая вкусы и предпочтения членов семьи. Я </a:t>
            </a:r>
            <a:r>
              <a:rPr lang="ru-RU" dirty="0" smtClean="0">
                <a:solidFill>
                  <a:srgbClr val="C00000"/>
                </a:solidFill>
              </a:rPr>
              <a:t>убедилась, </a:t>
            </a:r>
            <a:r>
              <a:rPr lang="ru-RU" dirty="0">
                <a:solidFill>
                  <a:srgbClr val="C00000"/>
                </a:solidFill>
              </a:rPr>
              <a:t>что процесс приготовления трудоемкий, зато для блага моих родных.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747</Words>
  <Application>Microsoft Office PowerPoint</Application>
  <PresentationFormat>Экран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 1. Дубровин И., «Все об обычном твороге» 2. Бойко Е., «Лучшие рецепты блюд  из творога» 3. Медицинская энциклопедия «Что такое молоко?»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Пользователь Windows</cp:lastModifiedBy>
  <cp:revision>128</cp:revision>
  <dcterms:created xsi:type="dcterms:W3CDTF">2014-11-22T12:25:59Z</dcterms:created>
  <dcterms:modified xsi:type="dcterms:W3CDTF">2019-10-27T23:43:14Z</dcterms:modified>
</cp:coreProperties>
</file>