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59" r:id="rId4"/>
    <p:sldId id="294" r:id="rId5"/>
    <p:sldId id="258" r:id="rId6"/>
    <p:sldId id="290" r:id="rId7"/>
    <p:sldId id="299" r:id="rId8"/>
    <p:sldId id="300" r:id="rId9"/>
    <p:sldId id="301" r:id="rId10"/>
    <p:sldId id="279" r:id="rId11"/>
    <p:sldId id="302" r:id="rId12"/>
    <p:sldId id="296" r:id="rId13"/>
    <p:sldId id="273" r:id="rId14"/>
    <p:sldId id="263" r:id="rId15"/>
    <p:sldId id="284" r:id="rId16"/>
    <p:sldId id="262" r:id="rId17"/>
    <p:sldId id="275" r:id="rId18"/>
    <p:sldId id="288" r:id="rId19"/>
    <p:sldId id="298" r:id="rId20"/>
    <p:sldId id="274" r:id="rId21"/>
    <p:sldId id="282" r:id="rId22"/>
    <p:sldId id="277" r:id="rId23"/>
    <p:sldId id="271" r:id="rId24"/>
    <p:sldId id="291" r:id="rId25"/>
    <p:sldId id="289" r:id="rId26"/>
    <p:sldId id="303" r:id="rId27"/>
    <p:sldId id="304" r:id="rId28"/>
    <p:sldId id="286" r:id="rId29"/>
    <p:sldId id="295" r:id="rId30"/>
    <p:sldId id="293" r:id="rId31"/>
    <p:sldId id="265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60"/>
  </p:normalViewPr>
  <p:slideViewPr>
    <p:cSldViewPr>
      <p:cViewPr>
        <p:scale>
          <a:sx n="76" d="100"/>
          <a:sy n="76" d="100"/>
        </p:scale>
        <p:origin x="-1212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605929971411755"/>
          <c:y val="2.6180525344710003E-2"/>
          <c:w val="0.60538852569464874"/>
          <c:h val="0.9147459067514903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 уровень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Входящая</c:v>
                </c:pt>
                <c:pt idx="1">
                  <c:v>Промежуточная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0.4</c:v>
                </c:pt>
                <c:pt idx="1">
                  <c:v>0.27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 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Входящая</c:v>
                </c:pt>
                <c:pt idx="1">
                  <c:v>Промежуточная</c:v>
                </c:pt>
              </c:strCache>
            </c:strRef>
          </c:cat>
          <c:val>
            <c:numRef>
              <c:f>Лист1!$C$2:$C$3</c:f>
              <c:numCache>
                <c:formatCode>0%</c:formatCode>
                <c:ptCount val="2"/>
                <c:pt idx="0">
                  <c:v>0.45</c:v>
                </c:pt>
                <c:pt idx="1">
                  <c:v>0.38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уровень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Входящая</c:v>
                </c:pt>
                <c:pt idx="1">
                  <c:v>Промежуточная</c:v>
                </c:pt>
              </c:strCache>
            </c:strRef>
          </c:cat>
          <c:val>
            <c:numRef>
              <c:f>Лист1!$D$2:$D$3</c:f>
              <c:numCache>
                <c:formatCode>0%</c:formatCode>
                <c:ptCount val="2"/>
                <c:pt idx="0">
                  <c:v>0.15</c:v>
                </c:pt>
                <c:pt idx="1">
                  <c:v>0.35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5959168"/>
        <c:axId val="185960704"/>
        <c:axId val="0"/>
      </c:bar3DChart>
      <c:catAx>
        <c:axId val="185959168"/>
        <c:scaling>
          <c:orientation val="minMax"/>
        </c:scaling>
        <c:delete val="0"/>
        <c:axPos val="b"/>
        <c:majorTickMark val="out"/>
        <c:minorTickMark val="none"/>
        <c:tickLblPos val="nextTo"/>
        <c:crossAx val="185960704"/>
        <c:crosses val="autoZero"/>
        <c:auto val="1"/>
        <c:lblAlgn val="ctr"/>
        <c:lblOffset val="100"/>
        <c:noMultiLvlLbl val="0"/>
      </c:catAx>
      <c:valAx>
        <c:axId val="18596070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8595916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Входящая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низкий уровень</c:v>
                </c:pt>
                <c:pt idx="1">
                  <c:v>средний уровень</c:v>
                </c:pt>
                <c:pt idx="2">
                  <c:v>высокий уровень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0.35000000000000031</c:v>
                </c:pt>
                <c:pt idx="1">
                  <c:v>0.46</c:v>
                </c:pt>
                <c:pt idx="2">
                  <c:v>0.19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Промежуточная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низкий уровень</c:v>
                </c:pt>
                <c:pt idx="1">
                  <c:v>средний уровень</c:v>
                </c:pt>
                <c:pt idx="2">
                  <c:v>высокий уровень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0.26</c:v>
                </c:pt>
                <c:pt idx="1">
                  <c:v>0.65000000000000224</c:v>
                </c:pt>
                <c:pt idx="2">
                  <c:v>0.39000000000000107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overlay val="0"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Промежуточная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низкий уровень</c:v>
                </c:pt>
                <c:pt idx="1">
                  <c:v>средний уровень</c:v>
                </c:pt>
                <c:pt idx="2">
                  <c:v>высокий уровень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0.26</c:v>
                </c:pt>
                <c:pt idx="1">
                  <c:v>0.65000000000000224</c:v>
                </c:pt>
                <c:pt idx="2">
                  <c:v>0.39000000000000107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 sz="14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overlay val="0"/>
    </c:legend>
    <c:plotVisOnly val="1"/>
    <c:dispBlanksAs val="zero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 уровень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Входящая</c:v>
                </c:pt>
                <c:pt idx="1">
                  <c:v>Промежуточная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0.5</c:v>
                </c:pt>
                <c:pt idx="1">
                  <c:v>0.37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Входящая</c:v>
                </c:pt>
                <c:pt idx="1">
                  <c:v>Промежуточная</c:v>
                </c:pt>
              </c:strCache>
            </c:strRef>
          </c:cat>
          <c:val>
            <c:numRef>
              <c:f>Лист1!$C$2:$C$3</c:f>
              <c:numCache>
                <c:formatCode>0%</c:formatCode>
                <c:ptCount val="2"/>
                <c:pt idx="0">
                  <c:v>0.45</c:v>
                </c:pt>
                <c:pt idx="1">
                  <c:v>0.38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уровень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Входящая</c:v>
                </c:pt>
                <c:pt idx="1">
                  <c:v>Промежуточная</c:v>
                </c:pt>
              </c:strCache>
            </c:strRef>
          </c:cat>
          <c:val>
            <c:numRef>
              <c:f>Лист1!$D$2:$D$3</c:f>
              <c:numCache>
                <c:formatCode>0%</c:formatCode>
                <c:ptCount val="2"/>
                <c:pt idx="0">
                  <c:v>0.05</c:v>
                </c:pt>
                <c:pt idx="1">
                  <c:v>0.25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95878912"/>
        <c:axId val="195880448"/>
        <c:axId val="0"/>
      </c:bar3DChart>
      <c:catAx>
        <c:axId val="195878912"/>
        <c:scaling>
          <c:orientation val="minMax"/>
        </c:scaling>
        <c:delete val="0"/>
        <c:axPos val="b"/>
        <c:majorTickMark val="out"/>
        <c:minorTickMark val="none"/>
        <c:tickLblPos val="nextTo"/>
        <c:crossAx val="195880448"/>
        <c:crosses val="autoZero"/>
        <c:auto val="1"/>
        <c:lblAlgn val="ctr"/>
        <c:lblOffset val="100"/>
        <c:noMultiLvlLbl val="0"/>
      </c:catAx>
      <c:valAx>
        <c:axId val="19588044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9587891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 уровень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Входящая</c:v>
                </c:pt>
                <c:pt idx="1">
                  <c:v>Промежуточная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0.47</c:v>
                </c:pt>
                <c:pt idx="1">
                  <c:v>0.37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Входящая</c:v>
                </c:pt>
                <c:pt idx="1">
                  <c:v>Промежуточная</c:v>
                </c:pt>
              </c:strCache>
            </c:strRef>
          </c:cat>
          <c:val>
            <c:numRef>
              <c:f>Лист1!$C$2:$C$3</c:f>
              <c:numCache>
                <c:formatCode>0%</c:formatCode>
                <c:ptCount val="2"/>
                <c:pt idx="0">
                  <c:v>0.43</c:v>
                </c:pt>
                <c:pt idx="1">
                  <c:v>0.28000000000000003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уровень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Входящая</c:v>
                </c:pt>
                <c:pt idx="1">
                  <c:v>Промежуточная</c:v>
                </c:pt>
              </c:strCache>
            </c:strRef>
          </c:cat>
          <c:val>
            <c:numRef>
              <c:f>Лист1!$D$2:$D$3</c:f>
              <c:numCache>
                <c:formatCode>0%</c:formatCode>
                <c:ptCount val="2"/>
                <c:pt idx="0">
                  <c:v>0.1</c:v>
                </c:pt>
                <c:pt idx="1">
                  <c:v>0.35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95895680"/>
        <c:axId val="195897216"/>
        <c:axId val="0"/>
      </c:bar3DChart>
      <c:catAx>
        <c:axId val="195895680"/>
        <c:scaling>
          <c:orientation val="minMax"/>
        </c:scaling>
        <c:delete val="0"/>
        <c:axPos val="b"/>
        <c:majorTickMark val="out"/>
        <c:minorTickMark val="none"/>
        <c:tickLblPos val="nextTo"/>
        <c:crossAx val="195897216"/>
        <c:crosses val="autoZero"/>
        <c:auto val="1"/>
        <c:lblAlgn val="ctr"/>
        <c:lblOffset val="100"/>
        <c:noMultiLvlLbl val="0"/>
      </c:catAx>
      <c:valAx>
        <c:axId val="19589721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9589568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Лист1!$A$2:$A$8</c:f>
              <c:strCache>
                <c:ptCount val="7"/>
                <c:pt idx="0">
                  <c:v>ничего не слышали</c:v>
                </c:pt>
                <c:pt idx="1">
                  <c:v>что-то слышали</c:v>
                </c:pt>
                <c:pt idx="2">
                  <c:v>не знают упражнения</c:v>
                </c:pt>
                <c:pt idx="3">
                  <c:v>на сайте ДОУ</c:v>
                </c:pt>
                <c:pt idx="4">
                  <c:v>на родительском собрании</c:v>
                </c:pt>
                <c:pt idx="5">
                  <c:v>в информационной папке</c:v>
                </c:pt>
                <c:pt idx="6">
                  <c:v>свой вариант</c:v>
                </c:pt>
              </c:strCache>
            </c:strRef>
          </c:cat>
          <c:val>
            <c:numRef>
              <c:f>Лист1!$B$2:$B$8</c:f>
              <c:numCache>
                <c:formatCode>0%</c:formatCode>
                <c:ptCount val="7"/>
                <c:pt idx="0">
                  <c:v>0.73000000000000065</c:v>
                </c:pt>
                <c:pt idx="1">
                  <c:v>0.17</c:v>
                </c:pt>
                <c:pt idx="2">
                  <c:v>0.73000000000000065</c:v>
                </c:pt>
                <c:pt idx="3">
                  <c:v>0.43000000000000038</c:v>
                </c:pt>
                <c:pt idx="4">
                  <c:v>0.45</c:v>
                </c:pt>
                <c:pt idx="5">
                  <c:v>0.21000000000000021</c:v>
                </c:pt>
                <c:pt idx="6">
                  <c:v>0.11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zero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знают </c:v>
                </c:pt>
                <c:pt idx="1">
                  <c:v>используют кинезиологические упражнения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0.93</c:v>
                </c:pt>
                <c:pt idx="1">
                  <c:v>0.71000000000000063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923238037303685"/>
          <c:y val="0.33441376884050128"/>
          <c:w val="0.29032839702692553"/>
          <c:h val="0.33117246231900443"/>
        </c:manualLayout>
      </c:layout>
      <c:overlay val="0"/>
      <c:txPr>
        <a:bodyPr/>
        <a:lstStyle/>
        <a:p>
          <a:pPr>
            <a:defRPr sz="20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598F-DCC9-41CA-965F-6E2A32545F0D}" type="datetimeFigureOut">
              <a:rPr lang="ru-RU" smtClean="0"/>
              <a:pPr/>
              <a:t>06.04.2021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6533-75DB-49C3-9077-0379A10B05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7549744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598F-DCC9-41CA-965F-6E2A32545F0D}" type="datetimeFigureOut">
              <a:rPr lang="ru-RU" smtClean="0"/>
              <a:pPr/>
              <a:t>06.04.2021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6533-75DB-49C3-9077-0379A10B05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2346648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598F-DCC9-41CA-965F-6E2A32545F0D}" type="datetimeFigureOut">
              <a:rPr lang="ru-RU" smtClean="0"/>
              <a:pPr/>
              <a:t>06.04.2021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6533-75DB-49C3-9077-0379A10B05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6540010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598F-DCC9-41CA-965F-6E2A32545F0D}" type="datetimeFigureOut">
              <a:rPr lang="ru-RU" smtClean="0"/>
              <a:pPr/>
              <a:t>06.04.2021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6533-75DB-49C3-9077-0379A10B05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3982888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598F-DCC9-41CA-965F-6E2A32545F0D}" type="datetimeFigureOut">
              <a:rPr lang="ru-RU" smtClean="0"/>
              <a:pPr/>
              <a:t>06.04.2021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6533-75DB-49C3-9077-0379A10B05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9495986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598F-DCC9-41CA-965F-6E2A32545F0D}" type="datetimeFigureOut">
              <a:rPr lang="ru-RU" smtClean="0"/>
              <a:pPr/>
              <a:t>06.04.2021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6533-75DB-49C3-9077-0379A10B05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2354161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598F-DCC9-41CA-965F-6E2A32545F0D}" type="datetimeFigureOut">
              <a:rPr lang="ru-RU" smtClean="0"/>
              <a:pPr/>
              <a:t>06.04.2021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6533-75DB-49C3-9077-0379A10B05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0094158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598F-DCC9-41CA-965F-6E2A32545F0D}" type="datetimeFigureOut">
              <a:rPr lang="ru-RU" smtClean="0"/>
              <a:pPr/>
              <a:t>06.04.2021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6533-75DB-49C3-9077-0379A10B05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9217568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598F-DCC9-41CA-965F-6E2A32545F0D}" type="datetimeFigureOut">
              <a:rPr lang="ru-RU" smtClean="0"/>
              <a:pPr/>
              <a:t>06.04.2021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6533-75DB-49C3-9077-0379A10B05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6082028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598F-DCC9-41CA-965F-6E2A32545F0D}" type="datetimeFigureOut">
              <a:rPr lang="ru-RU" smtClean="0"/>
              <a:pPr/>
              <a:t>06.04.2021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6533-75DB-49C3-9077-0379A10B05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4967145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598F-DCC9-41CA-965F-6E2A32545F0D}" type="datetimeFigureOut">
              <a:rPr lang="ru-RU" smtClean="0"/>
              <a:pPr/>
              <a:t>06.04.2021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6533-75DB-49C3-9077-0379A10B05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3944913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F598F-DCC9-41CA-965F-6E2A32545F0D}" type="datetimeFigureOut">
              <a:rPr lang="ru-RU" smtClean="0"/>
              <a:pPr/>
              <a:t>06.04.2021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36533-75DB-49C3-9077-0379A10B05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3878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1560" y="188640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</a:t>
            </a:r>
            <a:br>
              <a:rPr kumimoji="0" lang="ru-RU" sz="1600" b="0" i="0" u="none" strike="noStrike" kern="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1600" b="0" i="0" u="none" strike="noStrike" kern="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образовательное УЧРЕЖДЕНИЕ</a:t>
            </a:r>
            <a:br>
              <a:rPr kumimoji="0" lang="ru-RU" sz="1600" b="0" i="0" u="none" strike="noStrike" kern="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1600" b="0" i="0" u="none" strike="noStrike" kern="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 «ТЕРЕМОК»</a:t>
            </a:r>
            <a:br>
              <a:rPr kumimoji="0" lang="ru-RU" sz="1600" b="0" i="0" u="none" strike="noStrike" kern="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1600" b="0" i="0" u="none" strike="noStrike" kern="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п. СЕЛЕНГИНСК  МО  «КАБАНСКИЙ РАЙОН»</a:t>
            </a:r>
            <a:br>
              <a:rPr kumimoji="0" lang="ru-RU" sz="1600" b="0" i="0" u="none" strike="noStrike" kern="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1600" b="0" i="0" u="none" strike="noStrike" kern="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БУРЯТИЯ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2492896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«</a:t>
            </a:r>
            <a:r>
              <a:rPr lang="ru-RU" sz="2000" dirty="0">
                <a:solidFill>
                  <a:srgbClr val="FF0000"/>
                </a:solidFill>
                <a:latin typeface="Times New Roman"/>
                <a:ea typeface="Times New Roman"/>
              </a:rPr>
              <a:t>Развитие межполушарного взаимодействия у детей старшего дошкольного возраста</a:t>
            </a:r>
            <a:r>
              <a:rPr lang="ru-RU" sz="24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»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65128" y="3955596"/>
            <a:ext cx="39606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/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проекта: учитель – логопед </a:t>
            </a:r>
          </a:p>
          <a:p>
            <a:pPr lvl="0" defTabSz="457200"/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Сафиулина А.Н.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10274" y="5805264"/>
            <a:ext cx="21787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Селенгинск, 2021 </a:t>
            </a:r>
          </a:p>
        </p:txBody>
      </p:sp>
      <p:pic>
        <p:nvPicPr>
          <p:cNvPr id="1026" name="Picture 2" descr="C:\Users\днс\Desktop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91" y="3789040"/>
            <a:ext cx="3929039" cy="151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79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216" y="-41905"/>
            <a:ext cx="906878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3200" dirty="0" smtClean="0"/>
              <a:t> </a:t>
            </a:r>
          </a:p>
          <a:p>
            <a:pPr lvl="0" algn="just">
              <a:lnSpc>
                <a:spcPct val="150000"/>
              </a:lnSpc>
            </a:pPr>
            <a:r>
              <a:rPr lang="ru-RU" sz="3200" dirty="0" smtClean="0"/>
              <a:t> </a:t>
            </a:r>
            <a:r>
              <a:rPr kumimoji="0" lang="ru-RU" altLang="ru-RU" sz="2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ru-RU" altLang="ru-RU" sz="2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88640"/>
            <a:ext cx="84467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Bef>
                <a:spcPts val="12600"/>
              </a:spcBef>
              <a:spcAft>
                <a:spcPts val="0"/>
              </a:spcAft>
            </a:pPr>
            <a:r>
              <a:rPr lang="ru-RU" sz="20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Актуальность: </a:t>
            </a: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формирование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познавательной активности через метод межполушарного взаимодействия. 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216" y="947382"/>
            <a:ext cx="84467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В основу моего опыта легли материалы исследований отечественных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 зарубежных ученых:</a:t>
            </a:r>
            <a:endParaRPr lang="ru-RU" altLang="ru-RU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4797152"/>
            <a:ext cx="88193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     </a:t>
            </a:r>
            <a:endParaRPr lang="ru-RU" dirty="0"/>
          </a:p>
        </p:txBody>
      </p:sp>
      <p:pic>
        <p:nvPicPr>
          <p:cNvPr id="1028" name="Picture 4" descr="C:\Users\днс\Downloads\biologicheskaya-teoriya-anohi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753">
            <a:off x="294380" y="1704396"/>
            <a:ext cx="2077909" cy="216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ipras.ru/engine/doc_images/lur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582" y="1575240"/>
            <a:ext cx="1491987" cy="179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proznanie.ru/photo/image12907741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219" y="1485994"/>
            <a:ext cx="1656184" cy="210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avatars.mds.yandex.net/get-zen_doc/1554513/pub_5e69f22b23b89e7e20d4252c_5e69f9616658c0466f07b4d7/scale_12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1388">
            <a:off x="6818916" y="1529412"/>
            <a:ext cx="2006090" cy="234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itexts.net/files/online_html/172417/_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0609">
            <a:off x="380597" y="4013645"/>
            <a:ext cx="2187882" cy="255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encyclopedia.tversu.ru/images/c/c2/%D0%A1%D0%B8%D1%80%D0%BE%D1%82%D1%8E%D0%BA%D0%90%D0%9B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878" y="3675340"/>
            <a:ext cx="1485341" cy="224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i.mycdn.me/i?r=AzEPZsRbOZEKgBhR0XGMT1RkR5yxDEf-EbYbQsRcamP1N6aKTM5SRkZCeTgDn6uOyic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6582">
            <a:off x="5526878" y="4057554"/>
            <a:ext cx="3031800" cy="246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0026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16632"/>
            <a:ext cx="8208912" cy="32403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3511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4" descr="https://changeonelife.ru/content/uploads/2018/05/new_club_listovkaa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20" y="4005064"/>
            <a:ext cx="4132008" cy="217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medina-center.ru/wp-content/uploads/2015/08/strah-matematiki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722" y="116632"/>
            <a:ext cx="475393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ыгнутая вправо стрелка 5"/>
          <p:cNvSpPr/>
          <p:nvPr/>
        </p:nvSpPr>
        <p:spPr>
          <a:xfrm rot="10202660">
            <a:off x="145860" y="1605907"/>
            <a:ext cx="2224770" cy="494117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8889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7608" y="45777"/>
            <a:ext cx="9068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endParaRPr lang="ru-RU" altLang="ru-RU" sz="3200" b="1" dirty="0">
              <a:solidFill>
                <a:srgbClr val="FF0000"/>
              </a:solidFill>
              <a:latin typeface="Times New Roman"/>
            </a:endParaRPr>
          </a:p>
          <a:p>
            <a:pPr algn="just" fontAlgn="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8907724" cy="1482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1696598"/>
            <a:ext cx="2985561" cy="5871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Задачи проекта: </a:t>
            </a:r>
            <a:endParaRPr lang="ru-RU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764" y="2480501"/>
            <a:ext cx="89077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u="sng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Для детей: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развитие межполушарного взаимодействия, речи, внимания, памяти, мышления, мелкой моторики;</a:t>
            </a:r>
            <a:r>
              <a:rPr lang="ru-RU" sz="1400" dirty="0">
                <a:ea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снятие эмоциональной напряженности.</a:t>
            </a: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141" y="3444358"/>
            <a:ext cx="89077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u="sng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Для педагогов:</a:t>
            </a:r>
            <a:r>
              <a:rPr lang="ru-RU" sz="1400" dirty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повышать  профессиональную компетентность; с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оздать условия для использования кинезиологических упражнений в своей работе.</a:t>
            </a: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11030" y="4509120"/>
            <a:ext cx="90934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>
                <a:solidFill>
                  <a:srgbClr val="FF0000"/>
                </a:solidFill>
                <a:latin typeface="Times New Roman"/>
                <a:ea typeface="Calibri"/>
              </a:rPr>
              <a:t>Для родителей: </a:t>
            </a:r>
            <a:r>
              <a:rPr lang="ru-RU" dirty="0">
                <a:latin typeface="Times New Roman"/>
                <a:ea typeface="Calibri"/>
              </a:rPr>
              <a:t>познакомить с современными кинезиологическими методиками; научить применять эти методики на практике.</a:t>
            </a:r>
            <a:r>
              <a:rPr lang="ru-RU" sz="2400" dirty="0" smtClean="0">
                <a:ea typeface="Calibri"/>
                <a:cs typeface="Times New Roman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81976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2518" y="3429000"/>
            <a:ext cx="8943978" cy="463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.</a:t>
            </a:r>
            <a:endParaRPr lang="ru-RU" dirty="0"/>
          </a:p>
        </p:txBody>
      </p:sp>
      <p:pic>
        <p:nvPicPr>
          <p:cNvPr id="9218" name="Picture 2" descr="http://900igr.net/up/datas/131794/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290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1667" cy="689470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159633"/>
            <a:ext cx="89644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71500" algn="just">
              <a:spcBef>
                <a:spcPts val="1260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Диагностический этап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1600" dirty="0">
              <a:ea typeface="Calibri"/>
              <a:cs typeface="Times New Roman"/>
            </a:endParaRPr>
          </a:p>
          <a:p>
            <a:pPr indent="571500" algn="just">
              <a:spcAft>
                <a:spcPts val="0"/>
              </a:spcAft>
            </a:pPr>
            <a:endParaRPr lang="ru-RU" sz="2000" b="1" dirty="0" smtClean="0">
              <a:latin typeface="Times New Roman"/>
              <a:ea typeface="Times New Roman"/>
              <a:cs typeface="Times New Roman"/>
            </a:endParaRPr>
          </a:p>
          <a:p>
            <a:pPr indent="571500" algn="just">
              <a:spcAft>
                <a:spcPts val="0"/>
              </a:spcAft>
            </a:pPr>
            <a:r>
              <a:rPr lang="ru-RU" sz="2000" b="1" dirty="0" smtClean="0">
                <a:latin typeface="Times New Roman"/>
                <a:ea typeface="Times New Roman"/>
                <a:cs typeface="Times New Roman"/>
              </a:rPr>
              <a:t>Старшая </a:t>
            </a:r>
            <a:r>
              <a:rPr lang="ru-RU" sz="2000" b="1" dirty="0">
                <a:latin typeface="Times New Roman"/>
                <a:ea typeface="Times New Roman"/>
                <a:cs typeface="Times New Roman"/>
              </a:rPr>
              <a:t>группа «Гномики</a:t>
            </a:r>
            <a:r>
              <a:rPr lang="ru-RU" sz="2000" b="1" dirty="0" smtClean="0">
                <a:latin typeface="Times New Roman"/>
                <a:ea typeface="Times New Roman"/>
                <a:cs typeface="Times New Roman"/>
              </a:rPr>
              <a:t>»                          Старшая группа «Сказка»</a:t>
            </a:r>
            <a:endParaRPr lang="ru-RU" sz="1600" dirty="0">
              <a:ea typeface="Times New Roman"/>
              <a:cs typeface="Times New Roman"/>
            </a:endParaRPr>
          </a:p>
          <a:p>
            <a:pPr indent="450215" algn="just"/>
            <a:r>
              <a:rPr lang="ru-RU" sz="2000" b="1" dirty="0" smtClean="0">
                <a:latin typeface="Times New Roman"/>
                <a:ea typeface="Times New Roman"/>
                <a:cs typeface="Times New Roman"/>
              </a:rPr>
              <a:t> </a:t>
            </a:r>
            <a:endParaRPr lang="ru-RU" sz="1600" dirty="0">
              <a:ea typeface="Times New Roman"/>
              <a:cs typeface="Times New Roman"/>
            </a:endParaRPr>
          </a:p>
          <a:p>
            <a:pPr lvl="0" indent="450215" algn="just"/>
            <a:endParaRPr lang="ru-RU" sz="20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52" y="1340768"/>
            <a:ext cx="4132367" cy="545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038116348"/>
              </p:ext>
            </p:extLst>
          </p:nvPr>
        </p:nvGraphicFramePr>
        <p:xfrm>
          <a:off x="4585833" y="1412776"/>
          <a:ext cx="4558167" cy="5385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527613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71800" y="188640"/>
            <a:ext cx="4510594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Подготовительная группа «Медвежонок»</a:t>
            </a:r>
            <a:endParaRPr lang="ru-RU" sz="1400" dirty="0">
              <a:ea typeface="Times New Roman"/>
              <a:cs typeface="Times New Roman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594242424"/>
              </p:ext>
            </p:extLst>
          </p:nvPr>
        </p:nvGraphicFramePr>
        <p:xfrm>
          <a:off x="323528" y="764704"/>
          <a:ext cx="3816425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43508" y="4725144"/>
            <a:ext cx="878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79500966"/>
              </p:ext>
            </p:extLst>
          </p:nvPr>
        </p:nvGraphicFramePr>
        <p:xfrm>
          <a:off x="4449194" y="761296"/>
          <a:ext cx="4479290" cy="3819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3549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  <p:pic>
        <p:nvPicPr>
          <p:cNvPr id="3074" name="Picture 2" descr="C:\Users\1\Desktop\раб фото\6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441491">
            <a:off x="76755" y="404664"/>
            <a:ext cx="3775165" cy="3339981"/>
          </a:xfrm>
          <a:prstGeom prst="rect">
            <a:avLst/>
          </a:prstGeom>
          <a:noFill/>
        </p:spPr>
      </p:pic>
      <p:pic>
        <p:nvPicPr>
          <p:cNvPr id="3075" name="Picture 3" descr="C:\Users\1\Desktop\раб фото\64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99336">
            <a:off x="4218006" y="283082"/>
            <a:ext cx="4675528" cy="4225803"/>
          </a:xfrm>
          <a:prstGeom prst="rect">
            <a:avLst/>
          </a:prstGeom>
          <a:noFill/>
        </p:spPr>
      </p:pic>
      <p:pic>
        <p:nvPicPr>
          <p:cNvPr id="7" name="Рисунок 6" descr="C:\Users\днс\Desktop\IMG-e798a2603878bb2b3e750e9c65fc6434-V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4181">
            <a:off x="487474" y="3203757"/>
            <a:ext cx="4048610" cy="353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днс\Desktop\воспитатель года\IMG-20210211-WA000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717032"/>
            <a:ext cx="2808312" cy="2954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07180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732" y="188640"/>
            <a:ext cx="8784976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</a:p>
          <a:p>
            <a:pPr lvl="0" indent="450215" algn="ctr">
              <a:lnSpc>
                <a:spcPct val="150000"/>
              </a:lnSpc>
            </a:pPr>
            <a:r>
              <a:rPr lang="ru-RU" sz="4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Младшие и средние  группы</a:t>
            </a:r>
            <a:endParaRPr lang="ru-RU" sz="48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6" name="Рисунок 5" descr="C:\Users\днс\Desktop\воспитатель года\IMG_20210310_09201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1950">
            <a:off x="6288374" y="3992012"/>
            <a:ext cx="2677239" cy="2202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днс\Desktop\Новая папка (4)\IMG_20210402_11480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8484">
            <a:off x="355188" y="1840959"/>
            <a:ext cx="2897234" cy="4040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днс\Desktop\Новая папка (4)\IMG_20210402_11472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05064"/>
            <a:ext cx="3133914" cy="2300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днс\Desktop\воспитатель года\IMG_20210310_092033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64"/>
          <a:stretch/>
        </p:blipFill>
        <p:spPr bwMode="auto">
          <a:xfrm rot="498119">
            <a:off x="6645870" y="1754848"/>
            <a:ext cx="2350088" cy="22996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C:\Users\днс\Desktop\Новая папка (4)\IMG_20210402_10381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648528"/>
            <a:ext cx="2766912" cy="21449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907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C:\Users\днс\Desktop\Новая папка (4)\IMG_20210402_11404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586" y="874302"/>
            <a:ext cx="2384743" cy="306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днс\Desktop\Новая папка (4)\IMG_20210402_10551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70"/>
          <a:stretch/>
        </p:blipFill>
        <p:spPr bwMode="auto">
          <a:xfrm rot="21158248">
            <a:off x="185490" y="894662"/>
            <a:ext cx="2428012" cy="30511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днс\Desktop\Новая папка (4)\IMG_20210402_11485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330" y="620688"/>
            <a:ext cx="3742055" cy="2721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днс\Desktop\Новая папка (4)\IMG_20210402_12145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16" y="3714752"/>
            <a:ext cx="2987824" cy="2861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днс\Desktop\Новая папка (4)\IMG-20210402-WA000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080"/>
            <a:ext cx="3306445" cy="247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днс\Desktop\Новая папка (4)\IMG-20210402-WA0006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90"/>
          <a:stretch/>
        </p:blipFill>
        <p:spPr bwMode="auto">
          <a:xfrm>
            <a:off x="6286512" y="3500438"/>
            <a:ext cx="2601957" cy="29897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67543" y="172140"/>
            <a:ext cx="8280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Старшие и подготовительная группы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41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"/>
            <a:ext cx="9169119" cy="72728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528" y="189390"/>
            <a:ext cx="3051221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Средняя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группа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«Зайчики»</a:t>
            </a:r>
            <a:endParaRPr lang="ru-RU" sz="1400" dirty="0">
              <a:ea typeface="Times New Roman"/>
              <a:cs typeface="Times New Roman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688438054"/>
              </p:ext>
            </p:extLst>
          </p:nvPr>
        </p:nvGraphicFramePr>
        <p:xfrm>
          <a:off x="323528" y="764704"/>
          <a:ext cx="3816425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43508" y="4725144"/>
            <a:ext cx="878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3645024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470293572"/>
              </p:ext>
            </p:extLst>
          </p:nvPr>
        </p:nvGraphicFramePr>
        <p:xfrm>
          <a:off x="143508" y="764704"/>
          <a:ext cx="4392488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5768131" y="189390"/>
            <a:ext cx="3160353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Средняя группа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«Капелька»</a:t>
            </a:r>
            <a:endParaRPr lang="ru-RU" sz="1400" dirty="0">
              <a:ea typeface="Times New Roman"/>
              <a:cs typeface="Times New Roman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0222425"/>
              </p:ext>
            </p:extLst>
          </p:nvPr>
        </p:nvGraphicFramePr>
        <p:xfrm>
          <a:off x="4584559" y="836712"/>
          <a:ext cx="4453897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74440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" descr="C:\Users\1\Desktop\раб фото\57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85728"/>
            <a:ext cx="4286279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C:\Users\1\Desktop\раб фото\визитка фото\03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212976"/>
            <a:ext cx="4572031" cy="34290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7763" y="40466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smtClean="0">
                <a:latin typeface="Times New Roman"/>
                <a:ea typeface="Times New Roman"/>
              </a:rPr>
              <a:t>        </a:t>
            </a:r>
            <a:r>
              <a:rPr lang="ru-RU" sz="32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Дошкольный </a:t>
            </a:r>
            <a:r>
              <a:rPr lang="ru-RU" sz="3200" b="1" dirty="0">
                <a:solidFill>
                  <a:srgbClr val="FF0000"/>
                </a:solidFill>
                <a:latin typeface="Times New Roman"/>
                <a:ea typeface="Times New Roman"/>
              </a:rPr>
              <a:t>возраст - это время </a:t>
            </a:r>
            <a:r>
              <a:rPr lang="ru-RU" sz="32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открытий 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448676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061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9512" y="25802"/>
            <a:ext cx="874948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808355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Подготовительный этап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Изучение теоритического материала. 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6200" y="462812"/>
            <a:ext cx="874948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5880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Практический этап.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Внедрение в педагогический процесс кинезиологических методик.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12" name="Рисунок 11" descr="C:\Users\днс\Desktop\IMG_20210405_11495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0" y="1372887"/>
            <a:ext cx="3260388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днс\Desktop\IMG_20210405_14494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5468">
            <a:off x="5061669" y="1264857"/>
            <a:ext cx="3590420" cy="3197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днс\Desktop\IMG_20210405_11585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9171">
            <a:off x="2837997" y="3049257"/>
            <a:ext cx="3562202" cy="3382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631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55" y="-8709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-16055" y="33265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днс\Desktop\Новая папка (4)\IMG_20210330_1336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214290"/>
            <a:ext cx="2712323" cy="1775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днс\Desktop\Новая папка (4)\IMG_20210330_13375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21" y="159966"/>
            <a:ext cx="2520280" cy="1862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C:\Users\днс\Desktop\Новая папка (4)\IMG_20210330_13383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4" y="2420888"/>
            <a:ext cx="3378835" cy="1844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днс\Desktop\Новая папка (4)\IMG_20210330_13433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644" y="2272175"/>
            <a:ext cx="3186205" cy="1758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днс\Desktop\Новая папка (4)\IMG_20210330_13470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25144"/>
            <a:ext cx="3456848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днс\Desktop\Новая папка (4)\IMG_20210330_135336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7246">
            <a:off x="7422198" y="328054"/>
            <a:ext cx="1411600" cy="2728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днс\Desktop\Новая папка (4)\IMG_20210330_135114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801" y="4509120"/>
            <a:ext cx="3251200" cy="1736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днс\Desktop\Новая папка (4)\IMG_20210330_135228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2092">
            <a:off x="7308751" y="3523960"/>
            <a:ext cx="1590040" cy="3179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C:\Users\днс\Desktop\Новая папка (4)\IMG_20210330_135434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846" y="159966"/>
            <a:ext cx="2141286" cy="1816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203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C:\Users\днс\Desktop\Новая папка (4)\IMG_20210402_1501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947">
            <a:off x="5784189" y="148828"/>
            <a:ext cx="3321050" cy="227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днс\Desktop\Новая папка (4)\IMG_20210402_15004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2667">
            <a:off x="259288" y="315605"/>
            <a:ext cx="3503649" cy="2705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днс\Desktop\Новая папка (4)\IMG_20210402_15003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7" r="8429"/>
          <a:stretch/>
        </p:blipFill>
        <p:spPr bwMode="auto">
          <a:xfrm>
            <a:off x="3580308" y="2136378"/>
            <a:ext cx="2672382" cy="28889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днс\Desktop\Новая папка (4)\IMG_20210402_14493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212">
            <a:off x="6504838" y="2536231"/>
            <a:ext cx="2504384" cy="2089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днс\Desktop\Новая папка (4)\IMG_20210402_14372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500" y="4864262"/>
            <a:ext cx="3251588" cy="185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днс\Desktop\Новая папка (4)\IMG_20210402_145536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9"/>
          <a:stretch/>
        </p:blipFill>
        <p:spPr bwMode="auto">
          <a:xfrm>
            <a:off x="87173" y="3717032"/>
            <a:ext cx="3493135" cy="28749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8102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1"/>
            <a:ext cx="9358282" cy="70187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16055" y="33265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14936" y="-4624"/>
            <a:ext cx="4728410" cy="9169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4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Работа с родителями</a:t>
            </a:r>
            <a:endParaRPr lang="ru-RU" sz="1400" dirty="0">
              <a:ea typeface="Calibri"/>
              <a:cs typeface="Times New Roman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889000544"/>
              </p:ext>
            </p:extLst>
          </p:nvPr>
        </p:nvGraphicFramePr>
        <p:xfrm>
          <a:off x="107504" y="2568559"/>
          <a:ext cx="9145016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305363" y="1082561"/>
            <a:ext cx="882258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роведенное анкетирование</a:t>
            </a:r>
            <a:r>
              <a:rPr kumimoji="0" lang="ru-RU" sz="20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показало,</a:t>
            </a:r>
            <a:r>
              <a:rPr kumimoji="0" lang="ru-RU" sz="20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что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одители</a:t>
            </a:r>
            <a:r>
              <a:rPr kumimoji="0" lang="ru-RU" sz="20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владеют информацией о кинезиологических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методика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24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C:\Users\днс\Desktop\Новая папка (4)\IMG_20210402_11444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2861">
            <a:off x="322401" y="324529"/>
            <a:ext cx="2627065" cy="373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днс\Desktop\Новая папка (4)\IMG_20210402_10494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00" y="4213272"/>
            <a:ext cx="5112568" cy="2592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днс\Desktop\Новая папка (4)\IMG_20210402_11415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815" y="3787736"/>
            <a:ext cx="2467341" cy="3042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https://img13.postila.io/resize?w=627&amp;src=%2Fdata%2Fa0%2F71%2F32%2F9a%2Fa071329a769cc003232a3b6422043cc074c76544b340eb8742f4a368e8a20585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172" y="48491"/>
            <a:ext cx="3662797" cy="223750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098" name="Picture 2" descr="C:\Users\1\Desktop\раб фото\59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48055" y="1772816"/>
            <a:ext cx="2476518" cy="1857389"/>
          </a:xfrm>
          <a:prstGeom prst="rect">
            <a:avLst/>
          </a:prstGeom>
          <a:noFill/>
        </p:spPr>
      </p:pic>
      <p:pic>
        <p:nvPicPr>
          <p:cNvPr id="4099" name="Picture 3" descr="C:\Users\1\Desktop\раб фото\59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57554" y="2071678"/>
            <a:ext cx="2686035" cy="2014526"/>
          </a:xfrm>
          <a:prstGeom prst="rect">
            <a:avLst/>
          </a:prstGeom>
          <a:noFill/>
        </p:spPr>
      </p:pic>
      <p:pic>
        <p:nvPicPr>
          <p:cNvPr id="11" name="Рисунок 10" descr="C:\Users\днс\Desktop\IMG_20210405_140400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8791">
            <a:off x="6632692" y="118482"/>
            <a:ext cx="2191881" cy="18285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15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C:\Users\днс\Desktop\Новая папка (4)\IMG-20210329-WA000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3183">
            <a:off x="252165" y="200391"/>
            <a:ext cx="2279431" cy="3369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C:\Users\1\Downloads\IMG-20210403-WA00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321200">
            <a:off x="6134836" y="187642"/>
            <a:ext cx="2868060" cy="2957768"/>
          </a:xfrm>
          <a:prstGeom prst="rect">
            <a:avLst/>
          </a:prstGeom>
          <a:noFill/>
        </p:spPr>
      </p:pic>
      <p:pic>
        <p:nvPicPr>
          <p:cNvPr id="6147" name="Picture 3" descr="C:\Users\1\Downloads\IMG-20210403-WA001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512" y="3777059"/>
            <a:ext cx="4536504" cy="2755109"/>
          </a:xfrm>
          <a:prstGeom prst="rect">
            <a:avLst/>
          </a:prstGeom>
          <a:noFill/>
        </p:spPr>
      </p:pic>
      <p:pic>
        <p:nvPicPr>
          <p:cNvPr id="8" name="Рисунок 7" descr="C:\Users\днс\Desktop\IMG-c12ee1eea365ff1dfa2aaff893ad20bf-V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2203">
            <a:off x="4658261" y="3190992"/>
            <a:ext cx="4174425" cy="3147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днс\Desktop\IMG-87561fb4e98b1ced9bfdfc0bc0ef5e3b-V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080" y="260648"/>
            <a:ext cx="3211391" cy="3168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500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повторного анкетирования родителей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741235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125050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7772400" cy="151216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кинезиологических методик позволяет улучшить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772816"/>
            <a:ext cx="8856984" cy="46085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844824"/>
            <a:ext cx="2304256" cy="1800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Речь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63888" y="1844824"/>
            <a:ext cx="2175981" cy="1800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утомляемости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60232" y="1844824"/>
            <a:ext cx="2376264" cy="1800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познавательных способностей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4293096"/>
            <a:ext cx="2448272" cy="19442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внимания, мелкой моторики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36096" y="4293096"/>
            <a:ext cx="2300708" cy="19442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интеллектуальных способностей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2843808" y="1700808"/>
            <a:ext cx="360040" cy="23762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084168" y="1700808"/>
            <a:ext cx="216024" cy="23762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7848364" y="1556792"/>
            <a:ext cx="324036" cy="2540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1382610" y="1556792"/>
            <a:ext cx="165054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5076056" y="1412776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8477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5" y="-30654"/>
            <a:ext cx="9144000" cy="688865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7739" y="932867"/>
            <a:ext cx="8964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       </a:t>
            </a:r>
            <a:endParaRPr lang="ru-RU" dirty="0" smtClean="0">
              <a:latin typeface="Times New Roman"/>
              <a:ea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6965" y="1983789"/>
            <a:ext cx="8949905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    </a:t>
            </a:r>
            <a:endParaRPr lang="ru-RU" sz="20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endParaRPr lang="ru-RU" sz="2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a typeface="Calibri"/>
                <a:cs typeface="Times New Roman"/>
              </a:rPr>
              <a:t> </a:t>
            </a:r>
          </a:p>
        </p:txBody>
      </p:sp>
      <p:pic>
        <p:nvPicPr>
          <p:cNvPr id="10242" name="Picture 2" descr="https://ds04.infourok.ru/uploads/ex/042c/00199323-481631e1/im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65" y="0"/>
            <a:ext cx="91436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14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VID-20210405-WA000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9141"/>
            <a:ext cx="9144000" cy="6126163"/>
          </a:xfrm>
        </p:spPr>
      </p:pic>
    </p:spTree>
    <p:extLst>
      <p:ext uri="{BB962C8B-B14F-4D97-AF65-F5344CB8AC3E}">
        <p14:creationId xmlns:p14="http://schemas.microsoft.com/office/powerpoint/2010/main" val="1261102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532"/>
            <a:ext cx="9144000" cy="7072290"/>
          </a:xfrm>
          <a:prstGeom prst="rect">
            <a:avLst/>
          </a:prstGeom>
        </p:spPr>
      </p:pic>
      <p:pic>
        <p:nvPicPr>
          <p:cNvPr id="5122" name="Picture 2" descr="C:\Users\днс\Desktop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5" y="18864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91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1025" y="335846"/>
            <a:ext cx="8964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       </a:t>
            </a:r>
            <a:r>
              <a:rPr lang="ru-RU" sz="24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Планы на будущее:</a:t>
            </a:r>
          </a:p>
          <a:p>
            <a:pPr marL="342900" indent="-342900" algn="just">
              <a:spcAft>
                <a:spcPts val="0"/>
              </a:spcAft>
              <a:buFontTx/>
              <a:buChar char="-"/>
            </a:pPr>
            <a:r>
              <a:rPr lang="ru-RU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Продолжать работу с кинезиологическими упражнениями;</a:t>
            </a:r>
            <a:endParaRPr lang="ru-RU" sz="24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342900" indent="-342900" algn="just">
              <a:spcAft>
                <a:spcPts val="0"/>
              </a:spcAft>
              <a:buFontTx/>
              <a:buChar char="-"/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Познакомить педагогический коллектив с новым пособием «Доска Бильгоу».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6" name="Рисунок 5" descr="C:\Users\днс\Desktop\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274838"/>
            <a:ext cx="4572000" cy="36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3417" y="2780928"/>
            <a:ext cx="3106495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3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7544" y="2204864"/>
            <a:ext cx="8352928" cy="1938992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kumimoji="0" lang="ru-RU" altLang="ru-RU" sz="60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itchFamily="18" charset="0"/>
                <a:cs typeface="Andalus" pitchFamily="18" charset="-78"/>
              </a:rPr>
              <a:t>СПАСИБО  ЗА ВНИМАНИЕ!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62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532"/>
            <a:ext cx="9144000" cy="707229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7504" y="332656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Для гармоничного развития ребенка необходимо вовремя сформированное полноценное межполушарное взаимодействие.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http://cs630230.vk.me/v630230642/33d26/sqbt1k4CAo8.jpg"/>
          <p:cNvPicPr/>
          <p:nvPr/>
        </p:nvPicPr>
        <p:blipFill>
          <a:blip r:embed="rId3" cstate="print"/>
          <a:srcRect t="9231" b="6154"/>
          <a:stretch>
            <a:fillRect/>
          </a:stretch>
        </p:blipFill>
        <p:spPr bwMode="auto">
          <a:xfrm>
            <a:off x="2771800" y="3140968"/>
            <a:ext cx="5904656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DAEDEF">
                <a:lumMod val="50000"/>
              </a:srgbClr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  <p:extLst>
      <p:ext uri="{BB962C8B-B14F-4D97-AF65-F5344CB8AC3E}">
        <p14:creationId xmlns:p14="http://schemas.microsoft.com/office/powerpoint/2010/main" val="290201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512" y="188640"/>
            <a:ext cx="878497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kumimoji="0" lang="ru-RU" altLang="ru-RU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«Мозг,  хорошо устроенный, стоит больше,  чем мозг, </a:t>
            </a:r>
            <a:br>
              <a:rPr kumimoji="0" lang="ru-RU" altLang="ru-RU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</a:br>
            <a:r>
              <a:rPr kumimoji="0" lang="ru-RU" altLang="ru-RU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хорошо наполненный»</a:t>
            </a:r>
            <a:r>
              <a:rPr kumimoji="0" lang="ru-RU" alt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/>
            </a:r>
            <a:br>
              <a:rPr kumimoji="0" lang="ru-RU" alt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</a:br>
            <a:r>
              <a:rPr kumimoji="0" lang="ru-RU" alt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alt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cs typeface="Times New Roman"/>
              </a:rPr>
              <a:t>Мишель де Монтень </a:t>
            </a:r>
            <a:endParaRPr lang="ru-RU" dirty="0"/>
          </a:p>
        </p:txBody>
      </p:sp>
      <p:pic>
        <p:nvPicPr>
          <p:cNvPr id="6" name="Picture 12" descr="https://avatars.mds.yandex.net/get-zen_doc/62191/pub_5c7fb4c344f99000b4b50424_5c7fb73189984400b4288004/scale_1200"/>
          <p:cNvPicPr>
            <a:picLocks noGrp="1" noChangeAspect="1" noChangeArrowheads="1"/>
          </p:cNvPicPr>
          <p:nvPr/>
        </p:nvPicPr>
        <p:blipFill>
          <a:blip r:embed="rId3" cstate="print"/>
          <a:srcRect l="1791" t="13500" r="1471" b="13601"/>
          <a:stretch>
            <a:fillRect/>
          </a:stretch>
        </p:blipFill>
        <p:spPr bwMode="auto">
          <a:xfrm>
            <a:off x="971600" y="2780928"/>
            <a:ext cx="7776865" cy="38884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7030A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7198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 descr="C:\Users\1\Desktop\socialnye-navyki-mladshih-shkolnikov-picture-norm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28604"/>
            <a:ext cx="3964777" cy="26431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1\Desktop\18753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3717032"/>
            <a:ext cx="3643338" cy="2732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285728"/>
            <a:ext cx="3786214" cy="37261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3387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620688"/>
            <a:ext cx="77724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16632"/>
            <a:ext cx="9036496" cy="61206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3131840" y="980728"/>
            <a:ext cx="3168352" cy="209024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Проблемное поле</a:t>
            </a:r>
            <a:endParaRPr lang="ru-RU" sz="2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812826" y="2426034"/>
            <a:ext cx="2232248" cy="162388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 ребенка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07504" y="1509353"/>
            <a:ext cx="2160240" cy="156162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Умственные способности ребенка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3439762" y="4077072"/>
            <a:ext cx="2572398" cy="1512168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Психические процессы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 rot="1529903">
            <a:off x="6299393" y="1989454"/>
            <a:ext cx="1026865" cy="6289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4412134" y="3070976"/>
            <a:ext cx="663922" cy="9169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10513811">
            <a:off x="2269630" y="1929813"/>
            <a:ext cx="861746" cy="5748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0496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3050"/>
            <a:ext cx="3213993" cy="63567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Кинезиология - 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1124744"/>
            <a:ext cx="3008313" cy="4691063"/>
          </a:xfrm>
        </p:spPr>
        <p:txBody>
          <a:bodyPr>
            <a:normAutofit/>
          </a:bodyPr>
          <a:lstStyle/>
          <a:p>
            <a:pPr marL="45720" lvl="0">
              <a:spcBef>
                <a:spcPts val="0"/>
              </a:spcBef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наука о развитии умственных способностей и физического здоровья через определённые двигательные упражнения. Основателем кинезиологии считается Пол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Microsoft YaHei"/>
                <a:cs typeface="Times New Roman" pitchFamily="18" charset="0"/>
              </a:rPr>
              <a:t>Деннисон.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ea typeface="Microsoft YaHei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Picture 2" descr="C:\Users\днс\Desktop\Pauloutdoor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2230">
            <a:off x="3575050" y="435897"/>
            <a:ext cx="5111750" cy="552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5847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88641"/>
            <a:ext cx="7772400" cy="100811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Комплексы кинезиологических упражнений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556792"/>
            <a:ext cx="8496944" cy="530120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Вертикальный свиток 7"/>
          <p:cNvSpPr/>
          <p:nvPr/>
        </p:nvSpPr>
        <p:spPr>
          <a:xfrm>
            <a:off x="395536" y="1844824"/>
            <a:ext cx="1872208" cy="2880320"/>
          </a:xfrm>
          <a:prstGeom prst="vertic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Дыхательные упражнения 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улучшают ритмику организма, развивают самоконтроль и произвольность.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Вертикальный свиток 8"/>
          <p:cNvSpPr/>
          <p:nvPr/>
        </p:nvSpPr>
        <p:spPr>
          <a:xfrm>
            <a:off x="2267744" y="1785424"/>
            <a:ext cx="2088231" cy="3227751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релаксации и массаж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способствуют расслаблению, снятию напряжения.</a:t>
            </a:r>
          </a:p>
        </p:txBody>
      </p:sp>
      <p:sp>
        <p:nvSpPr>
          <p:cNvPr id="10" name="Вертикальный свиток 9"/>
          <p:cNvSpPr/>
          <p:nvPr/>
        </p:nvSpPr>
        <p:spPr>
          <a:xfrm>
            <a:off x="4644008" y="1772816"/>
            <a:ext cx="2232248" cy="3816424"/>
          </a:xfrm>
          <a:prstGeom prst="vertic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Растяжки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нормализуют гипертонус (неконтролируемое чрезмерное мышечное напряжение) и гипотонус (неконтролируемая мышечная вялость).  </a:t>
            </a:r>
          </a:p>
        </p:txBody>
      </p:sp>
      <p:sp>
        <p:nvSpPr>
          <p:cNvPr id="11" name="Вертикальный свиток 10"/>
          <p:cNvSpPr/>
          <p:nvPr/>
        </p:nvSpPr>
        <p:spPr>
          <a:xfrm>
            <a:off x="6876256" y="1700808"/>
            <a:ext cx="2267744" cy="5040560"/>
          </a:xfrm>
          <a:prstGeom prst="vertic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Глазодвигательные упражнения 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позволяют расширить поле зрения, улучшить восприятие. Однонаправленные и разнонаправленные движения глаз и языка развивают межполушарное взаимодействие и повышают энергетизацию организма.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313762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3480</TotalTime>
  <Words>368</Words>
  <Application>Microsoft Office PowerPoint</Application>
  <PresentationFormat>Экран (4:3)</PresentationFormat>
  <Paragraphs>65</Paragraphs>
  <Slides>31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Кинезиология - </vt:lpstr>
      <vt:lpstr>Комплексы кинезиологических упражнений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повторного анкетирования родителей</vt:lpstr>
      <vt:lpstr>Применение кинезиологических методик позволяет улучшить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днс</dc:creator>
  <cp:lastModifiedBy>днс</cp:lastModifiedBy>
  <cp:revision>182</cp:revision>
  <dcterms:created xsi:type="dcterms:W3CDTF">2021-03-19T03:50:30Z</dcterms:created>
  <dcterms:modified xsi:type="dcterms:W3CDTF">2021-04-06T15:13:35Z</dcterms:modified>
</cp:coreProperties>
</file>